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540FD5-747C-4C6A-A16E-C4CC7A3F08B6}" v="1" dt="2023-10-15T12:52:02.6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4" d="100"/>
          <a:sy n="84" d="100"/>
        </p:scale>
        <p:origin x="9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B7EA59-1C6C-4AD7-BE48-8A057BFC7BA1}" type="datetimeFigureOut">
              <a:rPr lang="en-GB" smtClean="0"/>
              <a:t>15/10/2023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0D9BA7-558D-452F-8CE6-0ABF0F933A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7809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79BC35-752E-324A-8203-C9E5FAD3640A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786CF2-FDEB-BC47-D75B-D49B6DD15CCB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29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EDC65-35D9-4927-9030-72DCF002204C}" type="datetimeFigureOut">
              <a:rPr lang="en-GB" smtClean="0"/>
              <a:t>15/10/2023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F9486-8EF9-42E6-9784-0AFE0BBF7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941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EDC65-35D9-4927-9030-72DCF002204C}" type="datetimeFigureOut">
              <a:rPr lang="en-GB" smtClean="0"/>
              <a:t>15/10/2023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F9486-8EF9-42E6-9784-0AFE0BBF7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8232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EDC65-35D9-4927-9030-72DCF002204C}" type="datetimeFigureOut">
              <a:rPr lang="en-GB" smtClean="0"/>
              <a:t>15/10/2023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F9486-8EF9-42E6-9784-0AFE0BBF7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038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EDC65-35D9-4927-9030-72DCF002204C}" type="datetimeFigureOut">
              <a:rPr lang="en-GB" smtClean="0"/>
              <a:t>15/10/2023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F9486-8EF9-42E6-9784-0AFE0BBF7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535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EDC65-35D9-4927-9030-72DCF002204C}" type="datetimeFigureOut">
              <a:rPr lang="en-GB" smtClean="0"/>
              <a:t>15/10/2023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F9486-8EF9-42E6-9784-0AFE0BBF7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6888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EDC65-35D9-4927-9030-72DCF002204C}" type="datetimeFigureOut">
              <a:rPr lang="en-GB" smtClean="0"/>
              <a:t>15/10/2023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F9486-8EF9-42E6-9784-0AFE0BBF7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8776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EDC65-35D9-4927-9030-72DCF002204C}" type="datetimeFigureOut">
              <a:rPr lang="en-GB" smtClean="0"/>
              <a:t>15/10/2023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F9486-8EF9-42E6-9784-0AFE0BBF7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687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EDC65-35D9-4927-9030-72DCF002204C}" type="datetimeFigureOut">
              <a:rPr lang="en-GB" smtClean="0"/>
              <a:t>15/10/2023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F9486-8EF9-42E6-9784-0AFE0BBF7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7627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EDC65-35D9-4927-9030-72DCF002204C}" type="datetimeFigureOut">
              <a:rPr lang="en-GB" smtClean="0"/>
              <a:t>15/10/2023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F9486-8EF9-42E6-9784-0AFE0BBF7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2657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EDC65-35D9-4927-9030-72DCF002204C}" type="datetimeFigureOut">
              <a:rPr lang="en-GB" smtClean="0"/>
              <a:t>15/10/2023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F9486-8EF9-42E6-9784-0AFE0BBF7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420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EDC65-35D9-4927-9030-72DCF002204C}" type="datetimeFigureOut">
              <a:rPr lang="en-GB" smtClean="0"/>
              <a:t>15/10/2023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F9486-8EF9-42E6-9784-0AFE0BBF7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0072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EDC65-35D9-4927-9030-72DCF002204C}" type="datetimeFigureOut">
              <a:rPr lang="en-GB" smtClean="0"/>
              <a:t>15/10/2023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F9486-8EF9-42E6-9784-0AFE0BBF7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478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9BD441F-3E10-684D-9B7D-53E732439507}"/>
              </a:ext>
            </a:extLst>
          </p:cNvPr>
          <p:cNvSpPr/>
          <p:nvPr/>
        </p:nvSpPr>
        <p:spPr>
          <a:xfrm>
            <a:off x="308758" y="1163783"/>
            <a:ext cx="8583761" cy="7159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041892-FAFD-1A4A-8B68-447736AFE9A3}"/>
              </a:ext>
            </a:extLst>
          </p:cNvPr>
          <p:cNvSpPr txBox="1">
            <a:spLocks/>
          </p:cNvSpPr>
          <p:nvPr/>
        </p:nvSpPr>
        <p:spPr>
          <a:xfrm>
            <a:off x="83125" y="2029765"/>
            <a:ext cx="9060875" cy="4109777"/>
          </a:xfrm>
          <a:prstGeom prst="rect">
            <a:avLst/>
          </a:prstGeom>
          <a:noFill/>
        </p:spPr>
        <p:txBody>
          <a:bodyPr wrap="square" numCol="3" rtlCol="0">
            <a:noAutofit/>
          </a:bodyPr>
          <a:lstStyle/>
          <a:p>
            <a:pPr marL="228600" indent="-228600" fontAlgn="t">
              <a:lnSpc>
                <a:spcPct val="150000"/>
              </a:lnSpc>
              <a:buFont typeface="+mj-lt"/>
              <a:buAutoNum type="arabicPeriod"/>
            </a:pPr>
            <a:r>
              <a:rPr lang="en-GB" sz="1200" b="1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Fundamentals of OPEX</a:t>
            </a:r>
          </a:p>
          <a:p>
            <a:pPr marL="228600" indent="-228600" fontAlgn="t">
              <a:lnSpc>
                <a:spcPct val="150000"/>
              </a:lnSpc>
              <a:buFont typeface="+mj-lt"/>
              <a:buAutoNum type="arabicPeriod"/>
            </a:pPr>
            <a:r>
              <a:rPr lang="en-GB" sz="1200" b="1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General History of Lean</a:t>
            </a:r>
            <a:endParaRPr lang="en-US" sz="1200" dirty="0">
              <a:highlight>
                <a:srgbClr val="00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fontAlgn="t">
              <a:lnSpc>
                <a:spcPct val="150000"/>
              </a:lnSpc>
              <a:buFont typeface="+mj-lt"/>
              <a:buAutoNum type="arabicPeriod"/>
            </a:pPr>
            <a:r>
              <a:rPr lang="en-GB" sz="1200" b="1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Principles of Lean</a:t>
            </a:r>
            <a:endParaRPr lang="en-US" sz="1200" dirty="0">
              <a:highlight>
                <a:srgbClr val="00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fontAlgn="t">
              <a:lnSpc>
                <a:spcPct val="150000"/>
              </a:lnSpc>
              <a:buFont typeface="+mj-lt"/>
              <a:buAutoNum type="arabicPeriod"/>
            </a:pPr>
            <a:r>
              <a:rPr lang="en-GB" sz="1200" b="1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Voice of the Customer and Business</a:t>
            </a:r>
            <a:endParaRPr lang="en-US" sz="1200" dirty="0">
              <a:highlight>
                <a:srgbClr val="00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fontAlgn="t">
              <a:lnSpc>
                <a:spcPct val="150000"/>
              </a:lnSpc>
              <a:buFont typeface="+mj-lt"/>
              <a:buAutoNum type="arabicPeriod"/>
            </a:pPr>
            <a:r>
              <a:rPr lang="en-GB" sz="1200" b="1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Lean Belt Roles</a:t>
            </a:r>
            <a:endParaRPr lang="en-US" sz="1200" dirty="0">
              <a:highlight>
                <a:srgbClr val="00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fontAlgn="t">
              <a:lnSpc>
                <a:spcPct val="150000"/>
              </a:lnSpc>
              <a:buFont typeface="+mj-lt"/>
              <a:buAutoNum type="arabicPeriod"/>
            </a:pPr>
            <a:r>
              <a:rPr lang="en-GB" sz="1200" b="1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Defining a Process</a:t>
            </a:r>
          </a:p>
          <a:p>
            <a:pPr marL="228600" indent="-228600" fontAlgn="t">
              <a:lnSpc>
                <a:spcPct val="150000"/>
              </a:lnSpc>
              <a:buFont typeface="+mj-lt"/>
              <a:buAutoNum type="arabicPeriod"/>
            </a:pPr>
            <a:r>
              <a:rPr lang="en-GB" sz="1200" b="1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The 8 Elements of Waste</a:t>
            </a:r>
          </a:p>
          <a:p>
            <a:pPr marL="228600" indent="-228600" fontAlgn="t">
              <a:lnSpc>
                <a:spcPct val="150000"/>
              </a:lnSpc>
              <a:buFont typeface="+mj-lt"/>
              <a:buAutoNum type="arabicPeriod"/>
            </a:pPr>
            <a:r>
              <a:rPr lang="en-GB" sz="1200" b="1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Sustainability</a:t>
            </a:r>
            <a:endParaRPr lang="en-US" sz="1200" dirty="0">
              <a:highlight>
                <a:srgbClr val="00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fontAlgn="t">
              <a:lnSpc>
                <a:spcPct val="150000"/>
              </a:lnSpc>
              <a:buFont typeface="+mj-lt"/>
              <a:buAutoNum type="arabicPeriod"/>
            </a:pPr>
            <a:r>
              <a:rPr lang="en-GB" sz="1200" b="1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5S</a:t>
            </a:r>
          </a:p>
          <a:p>
            <a:pPr marL="228600" indent="-228600" fontAlgn="t">
              <a:lnSpc>
                <a:spcPct val="150000"/>
              </a:lnSpc>
              <a:buFont typeface="+mj-lt"/>
              <a:buAutoNum type="arabicPeriod"/>
            </a:pPr>
            <a:r>
              <a:rPr lang="en-GB" sz="1200" b="1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Defining Quality</a:t>
            </a:r>
          </a:p>
          <a:p>
            <a:pPr marL="228600" indent="-228600" fontAlgn="t">
              <a:lnSpc>
                <a:spcPct val="150000"/>
              </a:lnSpc>
              <a:buFont typeface="+mj-lt"/>
              <a:buAutoNum type="arabicPeriod"/>
            </a:pPr>
            <a:r>
              <a:rPr lang="en-GB" sz="1200" b="1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Quality Circles</a:t>
            </a:r>
            <a:endParaRPr lang="en-US" sz="1200" dirty="0">
              <a:highlight>
                <a:srgbClr val="00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fontAlgn="t">
              <a:lnSpc>
                <a:spcPct val="150000"/>
              </a:lnSpc>
              <a:buFont typeface="+mj-lt"/>
              <a:buAutoNum type="arabicPeriod"/>
            </a:pPr>
            <a:r>
              <a:rPr lang="en-GB" sz="1200" b="1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Critical to Quality (CTQs)</a:t>
            </a:r>
          </a:p>
          <a:p>
            <a:pPr marL="228600" indent="-228600" fontAlgn="t">
              <a:lnSpc>
                <a:spcPct val="150000"/>
              </a:lnSpc>
              <a:buFont typeface="+mj-lt"/>
              <a:buAutoNum type="arabicPeriod"/>
            </a:pPr>
            <a:r>
              <a:rPr lang="en-GB" sz="1200" b="1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SIPOC</a:t>
            </a:r>
            <a:endParaRPr lang="en-US" sz="1200" dirty="0">
              <a:highlight>
                <a:srgbClr val="00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fontAlgn="t">
              <a:lnSpc>
                <a:spcPct val="150000"/>
              </a:lnSpc>
              <a:buFont typeface="+mj-lt"/>
              <a:buAutoNum type="arabicPeriod"/>
            </a:pPr>
            <a:r>
              <a:rPr lang="en-GB" sz="1200" b="1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Process Mapping</a:t>
            </a:r>
            <a:endParaRPr lang="en-US" sz="1200" dirty="0">
              <a:highlight>
                <a:srgbClr val="00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fontAlgn="t">
              <a:lnSpc>
                <a:spcPct val="150000"/>
              </a:lnSpc>
              <a:buFont typeface="+mj-lt"/>
              <a:buAutoNum type="arabicPeriod"/>
            </a:pPr>
            <a:r>
              <a:rPr lang="en-GB" sz="1200" b="1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Value Stream Mapping</a:t>
            </a:r>
            <a:endParaRPr lang="en-US" sz="1200" dirty="0">
              <a:highlight>
                <a:srgbClr val="00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fontAlgn="t">
              <a:lnSpc>
                <a:spcPct val="150000"/>
              </a:lnSpc>
              <a:buFont typeface="+mj-lt"/>
              <a:buAutoNum type="arabicPeriod"/>
            </a:pPr>
            <a:r>
              <a:rPr lang="en-GB" sz="1200" b="1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Flow and Line Balancing </a:t>
            </a:r>
          </a:p>
          <a:p>
            <a:pPr marL="228600" indent="-228600" fontAlgn="t">
              <a:lnSpc>
                <a:spcPct val="150000"/>
              </a:lnSpc>
              <a:buFont typeface="+mj-lt"/>
              <a:buAutoNum type="arabicPeriod"/>
            </a:pPr>
            <a:r>
              <a:rPr lang="en-GB" sz="1200" b="1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Little’s Law and Kingsman’s Law</a:t>
            </a:r>
          </a:p>
          <a:p>
            <a:pPr marL="228600" indent="-228600" fontAlgn="t">
              <a:lnSpc>
                <a:spcPct val="150000"/>
              </a:lnSpc>
              <a:buFont typeface="+mj-lt"/>
              <a:buAutoNum type="arabicPeriod"/>
            </a:pPr>
            <a:r>
              <a:rPr lang="en-GB" sz="1200" b="1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TOC and Bottle-necks</a:t>
            </a:r>
            <a:endParaRPr lang="en-US" sz="1200" dirty="0">
              <a:highlight>
                <a:srgbClr val="00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fontAlgn="t">
              <a:lnSpc>
                <a:spcPct val="150000"/>
              </a:lnSpc>
              <a:buFont typeface="+mj-lt"/>
              <a:buAutoNum type="arabicPeriod"/>
            </a:pPr>
            <a:r>
              <a:rPr lang="en-GB" sz="1200" b="1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Single-Piece-Flow</a:t>
            </a:r>
          </a:p>
          <a:p>
            <a:pPr marL="228600" indent="-228600" fontAlgn="t">
              <a:lnSpc>
                <a:spcPct val="150000"/>
              </a:lnSpc>
              <a:buFont typeface="+mj-lt"/>
              <a:buAutoNum type="arabicPeriod"/>
            </a:pPr>
            <a:r>
              <a:rPr lang="en-GB" sz="1200" b="1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Poka-Yoke (Mistake Proofing)</a:t>
            </a:r>
          </a:p>
          <a:p>
            <a:pPr marL="228600" indent="-228600" fontAlgn="t">
              <a:lnSpc>
                <a:spcPct val="150000"/>
              </a:lnSpc>
              <a:buFont typeface="+mj-lt"/>
              <a:buAutoNum type="arabicPeriod"/>
            </a:pPr>
            <a:r>
              <a:rPr lang="en-GB" sz="1200" b="1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SMED (Quick Change Over)</a:t>
            </a:r>
          </a:p>
          <a:p>
            <a:pPr marL="228600" indent="-228600" fontAlgn="t">
              <a:lnSpc>
                <a:spcPct val="150000"/>
              </a:lnSpc>
              <a:buFont typeface="+mj-lt"/>
              <a:buAutoNum type="arabicPeriod"/>
            </a:pPr>
            <a:r>
              <a:rPr lang="en-GB" sz="1200" b="1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PULL and Just-in-Time</a:t>
            </a:r>
            <a:endParaRPr lang="en-US" sz="1200" dirty="0">
              <a:highlight>
                <a:srgbClr val="00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fontAlgn="t">
              <a:lnSpc>
                <a:spcPct val="150000"/>
              </a:lnSpc>
              <a:buFont typeface="+mj-lt"/>
              <a:buAutoNum type="arabicPeriod"/>
            </a:pPr>
            <a:r>
              <a:rPr lang="en-GB" sz="1200" b="1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Kanban </a:t>
            </a:r>
            <a:endParaRPr lang="en-US" sz="1200" dirty="0">
              <a:highlight>
                <a:srgbClr val="00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fontAlgn="t">
              <a:lnSpc>
                <a:spcPct val="150000"/>
              </a:lnSpc>
              <a:buFont typeface="+mj-lt"/>
              <a:buAutoNum type="arabicPeriod"/>
            </a:pPr>
            <a:r>
              <a:rPr lang="en-GB" sz="1200" b="1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Visual Management </a:t>
            </a:r>
            <a:endParaRPr lang="en-US" sz="1200" dirty="0">
              <a:highlight>
                <a:srgbClr val="00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fontAlgn="t">
              <a:lnSpc>
                <a:spcPct val="150000"/>
              </a:lnSpc>
              <a:buFont typeface="+mj-lt"/>
              <a:buAutoNum type="arabicPeriod"/>
            </a:pPr>
            <a:r>
              <a:rPr lang="en-GB" sz="1200" b="1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Standardised Work</a:t>
            </a:r>
            <a:endParaRPr lang="en-US" sz="1200" dirty="0">
              <a:highlight>
                <a:srgbClr val="00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fontAlgn="t">
              <a:lnSpc>
                <a:spcPct val="150000"/>
              </a:lnSpc>
              <a:buFont typeface="+mj-lt"/>
              <a:buAutoNum type="arabicPeriod"/>
            </a:pPr>
            <a:r>
              <a:rPr lang="en-GB" sz="1200" b="1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Kaizen and Kaizen Events </a:t>
            </a:r>
          </a:p>
          <a:p>
            <a:pPr marL="228600" indent="-228600" fontAlgn="t">
              <a:lnSpc>
                <a:spcPct val="150000"/>
              </a:lnSpc>
              <a:buFont typeface="+mj-lt"/>
              <a:buAutoNum type="arabicPeriod"/>
            </a:pPr>
            <a:r>
              <a:rPr lang="en-GB" sz="1200" b="1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Fake Lean vs Real Lean</a:t>
            </a:r>
          </a:p>
          <a:p>
            <a:pPr marL="228600" indent="-228600" fontAlgn="t">
              <a:lnSpc>
                <a:spcPct val="150000"/>
              </a:lnSpc>
              <a:buFont typeface="+mj-lt"/>
              <a:buAutoNum type="arabicPeriod"/>
            </a:pPr>
            <a:r>
              <a:rPr lang="en-GB" sz="1200" b="1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The Gemba and Gemba Walks</a:t>
            </a:r>
          </a:p>
          <a:p>
            <a:pPr marL="228600" indent="-228600" fontAlgn="t">
              <a:lnSpc>
                <a:spcPct val="150000"/>
              </a:lnSpc>
              <a:buFont typeface="+mj-lt"/>
              <a:buAutoNum type="arabicPeriod"/>
            </a:pPr>
            <a:r>
              <a:rPr lang="en-GB" sz="1200" b="1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Lean Leadership Style</a:t>
            </a:r>
          </a:p>
          <a:p>
            <a:pPr marL="228600" indent="-228600" fontAlgn="t">
              <a:lnSpc>
                <a:spcPct val="150000"/>
              </a:lnSpc>
              <a:buFont typeface="+mj-lt"/>
              <a:buAutoNum type="arabicPeriod"/>
            </a:pPr>
            <a:r>
              <a:rPr lang="en-GB" sz="1200" b="1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PDCA   </a:t>
            </a:r>
          </a:p>
          <a:p>
            <a:pPr marL="228600" indent="-228600" fontAlgn="t">
              <a:lnSpc>
                <a:spcPct val="150000"/>
              </a:lnSpc>
              <a:buFont typeface="+mj-lt"/>
              <a:buAutoNum type="arabicPeriod"/>
            </a:pPr>
            <a:r>
              <a:rPr lang="en-GB" sz="1200" b="1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DMAIC basics</a:t>
            </a:r>
            <a:endParaRPr lang="en-US" sz="1200" dirty="0">
              <a:highlight>
                <a:srgbClr val="00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fontAlgn="t">
              <a:lnSpc>
                <a:spcPct val="150000"/>
              </a:lnSpc>
              <a:buFont typeface="+mj-lt"/>
              <a:buAutoNum type="arabicPeriod"/>
            </a:pPr>
            <a:r>
              <a:rPr lang="en-GB" sz="1200" b="1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Define Phase of DMAIC</a:t>
            </a:r>
          </a:p>
          <a:p>
            <a:pPr marL="228600" indent="-228600" fontAlgn="t">
              <a:lnSpc>
                <a:spcPct val="150000"/>
              </a:lnSpc>
              <a:buFont typeface="+mj-lt"/>
              <a:buAutoNum type="arabicPeriod"/>
            </a:pPr>
            <a:r>
              <a:rPr lang="en-GB" sz="1200" b="1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Problem / Opportunity Definition</a:t>
            </a:r>
          </a:p>
          <a:p>
            <a:pPr marL="228600" indent="-228600" fontAlgn="t">
              <a:lnSpc>
                <a:spcPct val="150000"/>
              </a:lnSpc>
              <a:buFont typeface="+mj-lt"/>
              <a:buAutoNum type="arabicPeriod"/>
            </a:pPr>
            <a:r>
              <a:rPr lang="en-GB" sz="1200" b="1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A3 Reports</a:t>
            </a:r>
          </a:p>
          <a:p>
            <a:pPr marL="228600" indent="-228600" fontAlgn="t">
              <a:lnSpc>
                <a:spcPct val="150000"/>
              </a:lnSpc>
              <a:buFont typeface="+mj-lt"/>
              <a:buAutoNum type="arabicPeriod"/>
            </a:pPr>
            <a:r>
              <a:rPr lang="en-GB" sz="1200" b="1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Measure Phase of DMAIC</a:t>
            </a:r>
          </a:p>
          <a:p>
            <a:pPr marL="228600" indent="-228600" fontAlgn="t">
              <a:lnSpc>
                <a:spcPct val="150000"/>
              </a:lnSpc>
              <a:buFont typeface="+mj-lt"/>
              <a:buAutoNum type="arabicPeriod"/>
            </a:pPr>
            <a:r>
              <a:rPr lang="en-GB" sz="1200" b="1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Data Collection</a:t>
            </a:r>
          </a:p>
          <a:p>
            <a:pPr marL="228600" indent="-228600" fontAlgn="t">
              <a:lnSpc>
                <a:spcPct val="150000"/>
              </a:lnSpc>
              <a:buFont typeface="+mj-lt"/>
              <a:buAutoNum type="arabicPeriod"/>
            </a:pPr>
            <a:r>
              <a:rPr lang="en-GB" sz="1200" b="1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Graphical Analysis</a:t>
            </a:r>
            <a:endParaRPr lang="en-US" sz="1200" dirty="0">
              <a:highlight>
                <a:srgbClr val="00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fontAlgn="t">
              <a:lnSpc>
                <a:spcPct val="150000"/>
              </a:lnSpc>
              <a:buFont typeface="+mj-lt"/>
              <a:buAutoNum type="arabicPeriod"/>
            </a:pPr>
            <a:r>
              <a:rPr lang="en-GB" sz="1200" b="1" dirty="0" err="1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Analyze</a:t>
            </a:r>
            <a:r>
              <a:rPr lang="en-GB" sz="1200" b="1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Phase of DMAIC</a:t>
            </a:r>
          </a:p>
          <a:p>
            <a:pPr marL="228600" indent="-228600" fontAlgn="t">
              <a:lnSpc>
                <a:spcPct val="150000"/>
              </a:lnSpc>
              <a:buFont typeface="+mj-lt"/>
              <a:buAutoNum type="arabicPeriod"/>
            </a:pPr>
            <a:r>
              <a:rPr lang="en-GB" sz="1200" b="1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Root Cause Analysis</a:t>
            </a:r>
            <a:endParaRPr lang="en-US" sz="1200" dirty="0">
              <a:highlight>
                <a:srgbClr val="00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fontAlgn="t">
              <a:lnSpc>
                <a:spcPct val="150000"/>
              </a:lnSpc>
              <a:buFont typeface="+mj-lt"/>
              <a:buAutoNum type="arabicPeriod"/>
            </a:pPr>
            <a:r>
              <a:rPr lang="en-GB" sz="1200" b="1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Cause &amp; Effect / Fishbone Diagrams </a:t>
            </a:r>
            <a:endParaRPr lang="en-US" sz="1200" dirty="0">
              <a:highlight>
                <a:srgbClr val="00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fontAlgn="t">
              <a:lnSpc>
                <a:spcPct val="150000"/>
              </a:lnSpc>
              <a:buFont typeface="+mj-lt"/>
              <a:buAutoNum type="arabicPeriod"/>
            </a:pPr>
            <a:r>
              <a:rPr lang="en-GB" sz="1200" b="1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Improve Phase of DMAIC</a:t>
            </a:r>
          </a:p>
          <a:p>
            <a:pPr marL="228600" indent="-228600" fontAlgn="t">
              <a:lnSpc>
                <a:spcPct val="150000"/>
              </a:lnSpc>
              <a:buFont typeface="+mj-lt"/>
              <a:buAutoNum type="arabicPeriod"/>
            </a:pPr>
            <a:r>
              <a:rPr lang="en-GB" sz="1200" b="1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Digital Transformation / Automation / Robotics as examples of Improvement</a:t>
            </a:r>
          </a:p>
          <a:p>
            <a:pPr marL="228600" indent="-228600" fontAlgn="t">
              <a:lnSpc>
                <a:spcPct val="150000"/>
              </a:lnSpc>
              <a:buFont typeface="+mj-lt"/>
              <a:buAutoNum type="arabicPeriod"/>
            </a:pPr>
            <a:r>
              <a:rPr lang="en-GB" sz="1200" b="1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Control Phase of DMAIC</a:t>
            </a:r>
            <a:endParaRPr lang="en-US" sz="1200" dirty="0">
              <a:highlight>
                <a:srgbClr val="00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fontAlgn="t">
              <a:lnSpc>
                <a:spcPct val="150000"/>
              </a:lnSpc>
              <a:buFont typeface="+mj-lt"/>
              <a:buAutoNum type="arabicPeriod"/>
            </a:pPr>
            <a:endParaRPr lang="en-GB" sz="800" b="1" dirty="0">
              <a:highlight>
                <a:srgbClr val="00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 fontAlgn="t">
              <a:lnSpc>
                <a:spcPct val="150000"/>
              </a:lnSpc>
              <a:buFont typeface="+mj-lt"/>
              <a:buAutoNum type="arabicPeriod"/>
            </a:pPr>
            <a:endParaRPr lang="en-US" sz="800" b="1" dirty="0">
              <a:solidFill>
                <a:schemeClr val="bg1"/>
              </a:solidFill>
              <a:highlight>
                <a:srgbClr val="0000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A5C830D-B487-D94D-855F-656DC4ECCF6C}"/>
              </a:ext>
            </a:extLst>
          </p:cNvPr>
          <p:cNvSpPr/>
          <p:nvPr/>
        </p:nvSpPr>
        <p:spPr>
          <a:xfrm>
            <a:off x="251482" y="1260166"/>
            <a:ext cx="87543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spc="300" dirty="0">
                <a:solidFill>
                  <a:srgbClr val="002060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ILSSI Body of Knowledge for Lean Green Belt /Certified Lean Practitioner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18D054-1B0C-BC53-06BB-0C5162254D69}"/>
              </a:ext>
            </a:extLst>
          </p:cNvPr>
          <p:cNvSpPr txBox="1"/>
          <p:nvPr/>
        </p:nvSpPr>
        <p:spPr>
          <a:xfrm>
            <a:off x="241825" y="408079"/>
            <a:ext cx="1688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Version 6 : 2023</a:t>
            </a:r>
          </a:p>
        </p:txBody>
      </p:sp>
      <p:pic>
        <p:nvPicPr>
          <p:cNvPr id="6" name="Picture 5" descr="A picture containing web&#10;&#10;Description automatically generated">
            <a:extLst>
              <a:ext uri="{FF2B5EF4-FFF2-40B4-BE49-F238E27FC236}">
                <a16:creationId xmlns:a16="http://schemas.microsoft.com/office/drawing/2014/main" id="{F30B0B0D-B663-2FC9-38E1-8F5AE4E915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9034" y="211587"/>
            <a:ext cx="1939329" cy="77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094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116</TotalTime>
  <Words>163</Words>
  <Application>Microsoft Office PowerPoint</Application>
  <PresentationFormat>On-screen Show (4:3)</PresentationFormat>
  <Paragraphs>47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Dennis</dc:creator>
  <cp:lastModifiedBy>John Dennis</cp:lastModifiedBy>
  <cp:revision>5</cp:revision>
  <dcterms:created xsi:type="dcterms:W3CDTF">2023-02-12T14:02:23Z</dcterms:created>
  <dcterms:modified xsi:type="dcterms:W3CDTF">2023-10-15T12:55:11Z</dcterms:modified>
</cp:coreProperties>
</file>